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7" r:id="rId7"/>
    <p:sldId id="262" r:id="rId8"/>
    <p:sldId id="276" r:id="rId9"/>
    <p:sldId id="263" r:id="rId10"/>
    <p:sldId id="268" r:id="rId11"/>
    <p:sldId id="269" r:id="rId12"/>
    <p:sldId id="270" r:id="rId13"/>
    <p:sldId id="271" r:id="rId14"/>
    <p:sldId id="264" r:id="rId15"/>
    <p:sldId id="272" r:id="rId16"/>
    <p:sldId id="273" r:id="rId17"/>
    <p:sldId id="274" r:id="rId18"/>
    <p:sldId id="275" r:id="rId19"/>
    <p:sldId id="277" r:id="rId20"/>
    <p:sldId id="278" r:id="rId21"/>
    <p:sldId id="27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4D"/>
    <a:srgbClr val="71105E"/>
    <a:srgbClr val="CD0034"/>
    <a:srgbClr val="0076A3"/>
    <a:srgbClr val="009CCC"/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246" autoAdjust="0"/>
    <p:restoredTop sz="86396" autoAdjust="0"/>
  </p:normalViewPr>
  <p:slideViewPr>
    <p:cSldViewPr snapToGrid="0" snapToObjects="1">
      <p:cViewPr varScale="1">
        <p:scale>
          <a:sx n="95" d="100"/>
          <a:sy n="95" d="100"/>
        </p:scale>
        <p:origin x="37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Computational efficiency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December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Download</c:v>
                </c:pt>
                <c:pt idx="1">
                  <c:v>Preprocess</c:v>
                </c:pt>
                <c:pt idx="2">
                  <c:v>Superresolve</c:v>
                </c:pt>
                <c:pt idx="3">
                  <c:v>Gap filling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20</c:v>
                </c:pt>
                <c:pt idx="2">
                  <c:v>45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86-964F-91DD-69B358E75C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January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Download</c:v>
                </c:pt>
                <c:pt idx="1">
                  <c:v>Preprocess</c:v>
                </c:pt>
                <c:pt idx="2">
                  <c:v>Superresolve</c:v>
                </c:pt>
                <c:pt idx="3">
                  <c:v>Gap filling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</c:v>
                </c:pt>
                <c:pt idx="1">
                  <c:v>20</c:v>
                </c:pt>
                <c:pt idx="2">
                  <c:v>45</c:v>
                </c:pt>
                <c:pt idx="3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86-964F-91DD-69B358E75CE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Future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Download</c:v>
                </c:pt>
                <c:pt idx="1">
                  <c:v>Preprocess</c:v>
                </c:pt>
                <c:pt idx="2">
                  <c:v>Superresolve</c:v>
                </c:pt>
                <c:pt idx="3">
                  <c:v>Gap filling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20</c:v>
                </c:pt>
                <c:pt idx="2">
                  <c:v>35</c:v>
                </c:pt>
                <c:pt idx="3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086-964F-91DD-69B358E75C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9655712"/>
        <c:axId val="1279657344"/>
      </c:barChart>
      <c:catAx>
        <c:axId val="1279655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657344"/>
        <c:crosses val="autoZero"/>
        <c:auto val="1"/>
        <c:lblAlgn val="ctr"/>
        <c:lblOffset val="100"/>
        <c:noMultiLvlLbl val="0"/>
      </c:catAx>
      <c:valAx>
        <c:axId val="127965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65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700867"/>
            <a:ext cx="8054116" cy="2495551"/>
          </a:xfrm>
        </p:spPr>
        <p:txBody>
          <a:bodyPr anchor="b" anchorCtr="0">
            <a:noAutofit/>
          </a:bodyPr>
          <a:lstStyle>
            <a:lvl1pPr algn="l">
              <a:defRPr sz="5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11800"/>
            <a:ext cx="8054116" cy="60960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011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762"/>
          </a:xfrm>
        </p:spPr>
        <p:txBody>
          <a:bodyPr anchor="t" anchorCtr="0">
            <a:no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104080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75783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52200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8137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3738611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007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15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CD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40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bg>
      <p:bgPr>
        <a:solidFill>
          <a:srgbClr val="007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852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bg>
      <p:bgPr>
        <a:solidFill>
          <a:srgbClr val="711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32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793914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256207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oi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" y="1658936"/>
            <a:ext cx="3344333" cy="342106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43F4-50CA-E04D-8465-7927D6A2DDB5}" type="datetimeFigureOut">
              <a:rPr lang="en-US" smtClean="0"/>
              <a:pPr/>
              <a:t>2/6/20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1658937"/>
            <a:ext cx="3166533" cy="3048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0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900" cap="all" baseline="0">
                <a:solidFill>
                  <a:schemeClr val="tx1"/>
                </a:solidFill>
                <a:latin typeface=""/>
              </a:defRPr>
            </a:lvl1pPr>
          </a:lstStyle>
          <a:p>
            <a:fld id="{3C2743F4-50CA-E04D-8465-7927D6A2DDB5}" type="datetimeFigureOut">
              <a:rPr lang="en-US" smtClean="0"/>
              <a:pPr/>
              <a:t>2/6/20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0" r:id="rId7"/>
    <p:sldLayoutId id="2147483668" r:id="rId8"/>
    <p:sldLayoutId id="2147483667" r:id="rId9"/>
    <p:sldLayoutId id="2147483652" r:id="rId10"/>
    <p:sldLayoutId id="2147483653" r:id="rId11"/>
    <p:sldLayoutId id="2147483654" r:id="rId12"/>
    <p:sldLayoutId id="2147483655" r:id="rId13"/>
    <p:sldLayoutId id="214748364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 cap="all">
          <a:solidFill>
            <a:srgbClr val="F0AB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on </a:t>
            </a:r>
            <a:r>
              <a:rPr lang="en-US" dirty="0" err="1"/>
              <a:t>RestorationMapper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Progress since December</a:t>
            </a:r>
          </a:p>
        </p:txBody>
      </p:sp>
    </p:spTree>
    <p:extLst>
      <p:ext uri="{BB962C8B-B14F-4D97-AF65-F5344CB8AC3E}">
        <p14:creationId xmlns:p14="http://schemas.microsoft.com/office/powerpoint/2010/main" val="3080208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8E2EC-46EA-A04C-8DE6-E491BC89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D09A-5F8E-BC49-BE53-9AA6F7EEE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BD195-4BDB-654B-BAAE-2C7424F96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508C7-F877-5D46-BB6C-8358015B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291"/>
            <a:ext cx="9144000" cy="44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93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F5EDA-38B2-F24E-BD24-B71578DC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ECFA0-253D-974E-A585-1804D3670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A1C31-1E13-0E41-8480-5D9D224D48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AB2FE-299D-3A4F-AD1A-D476A937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387"/>
            <a:ext cx="9144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93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89F-B450-3B40-A6AE-7A4A9CA7C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BA906-114D-C74E-807F-A816A55F4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200FE-7E57-0346-863E-E034E99C6D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3B88E-D703-E845-8D59-19223C0BD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15"/>
            <a:ext cx="9144000" cy="59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98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8C918-E97F-6149-9424-84325836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A1677-95F0-ED42-95E8-F1DC8E4F0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610BE-5ECF-844C-B7D0-A6CE0E27F9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BF7E7-C84D-364A-BA5D-0D24FB043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535"/>
            <a:ext cx="9144000" cy="59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49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A6E9-31F6-1D4F-8737-C490391F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39C3-60CB-B845-A8FD-0AAFE31B5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71641-6467-D84A-8F10-C81A02D28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93AEA-7C00-3743-9D79-36CD75E8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3768"/>
            <a:ext cx="9144000" cy="594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72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7ED9-641C-2242-86F8-19724B25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0E72F-DA8F-9741-B24E-7D1885D4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91CFD-0BC5-D44E-B60A-F4959435E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5C337-619E-B443-889A-359E5EAC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15"/>
            <a:ext cx="9144000" cy="59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6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A221-8D12-8746-80FB-2DC5EC5F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11E64-7ECF-804E-B0B8-BE6413C65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37E4D-4D8B-B24D-A650-AA37DE11D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A419E-CCDE-7E49-8BA5-A06AB938B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535"/>
            <a:ext cx="9144000" cy="59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87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7308-A447-4048-9FA0-A73F0008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F673B-64A9-FF49-B139-6C32B5761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E8EB3-A81A-B947-839C-4ECF1251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6E1A0-7B02-AA4C-8BAA-AE0B3FA4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120"/>
            <a:ext cx="9144000" cy="595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62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691F-C63E-2042-9D10-DEE07973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61636-4BCC-3C46-8A39-BCC63106C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CCB7D-812C-2542-AEE7-91D3982B89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AAE94-6A39-044B-908F-167878DC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529"/>
            <a:ext cx="9144000" cy="591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1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759E-8D35-1144-A48A-E46B31CF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5B77-7743-BF44-AFB0-08685D2A6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801035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maps look just as good for:</a:t>
            </a:r>
          </a:p>
          <a:p>
            <a:pPr lvl="1"/>
            <a:r>
              <a:rPr lang="en-US" dirty="0"/>
              <a:t>Brazil</a:t>
            </a:r>
          </a:p>
          <a:p>
            <a:pPr lvl="1"/>
            <a:r>
              <a:rPr lang="en-US" dirty="0"/>
              <a:t>Cameroon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DRC</a:t>
            </a:r>
          </a:p>
          <a:p>
            <a:pPr lvl="1"/>
            <a:r>
              <a:rPr lang="en-US" dirty="0"/>
              <a:t>Ethiopia</a:t>
            </a:r>
          </a:p>
          <a:p>
            <a:pPr lvl="1"/>
            <a:r>
              <a:rPr lang="en-US" dirty="0"/>
              <a:t>Ghana</a:t>
            </a:r>
          </a:p>
          <a:p>
            <a:pPr lvl="1"/>
            <a:r>
              <a:rPr lang="en-US" dirty="0"/>
              <a:t>Guatemala</a:t>
            </a:r>
          </a:p>
          <a:p>
            <a:pPr lvl="1"/>
            <a:r>
              <a:rPr lang="en-US" dirty="0"/>
              <a:t>Guinea</a:t>
            </a:r>
          </a:p>
          <a:p>
            <a:pPr lvl="1"/>
            <a:r>
              <a:rPr lang="en-US" dirty="0"/>
              <a:t>India</a:t>
            </a:r>
          </a:p>
          <a:p>
            <a:pPr lvl="1"/>
            <a:r>
              <a:rPr lang="en-US" dirty="0"/>
              <a:t>Indonesia</a:t>
            </a:r>
          </a:p>
          <a:p>
            <a:pPr lvl="1"/>
            <a:r>
              <a:rPr lang="en-US" dirty="0"/>
              <a:t>Kenya</a:t>
            </a:r>
          </a:p>
          <a:p>
            <a:pPr lvl="1"/>
            <a:r>
              <a:rPr lang="en-US" dirty="0"/>
              <a:t>Madagascar</a:t>
            </a:r>
          </a:p>
          <a:p>
            <a:pPr lvl="1"/>
            <a:r>
              <a:rPr lang="en-US" dirty="0"/>
              <a:t>Malawi</a:t>
            </a:r>
          </a:p>
          <a:p>
            <a:pPr lvl="1"/>
            <a:r>
              <a:rPr lang="en-US" dirty="0"/>
              <a:t>Mexico</a:t>
            </a:r>
          </a:p>
          <a:p>
            <a:pPr lvl="1"/>
            <a:r>
              <a:rPr lang="en-US" dirty="0"/>
              <a:t>Nicaragua</a:t>
            </a:r>
          </a:p>
          <a:p>
            <a:pPr lvl="1"/>
            <a:r>
              <a:rPr lang="en-US" dirty="0"/>
              <a:t>Niger</a:t>
            </a:r>
          </a:p>
          <a:p>
            <a:pPr lvl="1"/>
            <a:r>
              <a:rPr lang="en-US" dirty="0"/>
              <a:t>El Salvador</a:t>
            </a:r>
          </a:p>
          <a:p>
            <a:pPr lvl="1"/>
            <a:r>
              <a:rPr lang="en-US" dirty="0"/>
              <a:t>Tanzania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D713C-DF87-854A-B03F-0FB30CDBE3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CD2CFF-1620-FE4F-A563-7CB79779619A}"/>
              </a:ext>
            </a:extLst>
          </p:cNvPr>
          <p:cNvSpPr txBox="1">
            <a:spLocks/>
          </p:cNvSpPr>
          <p:nvPr/>
        </p:nvSpPr>
        <p:spPr>
          <a:xfrm>
            <a:off x="4509247" y="1613647"/>
            <a:ext cx="380103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Working on improvements in:</a:t>
            </a:r>
          </a:p>
          <a:p>
            <a:pPr lvl="1"/>
            <a:r>
              <a:rPr lang="en-US" sz="1500" dirty="0"/>
              <a:t>Rwanda</a:t>
            </a:r>
          </a:p>
          <a:p>
            <a:pPr lvl="1"/>
            <a:r>
              <a:rPr lang="en-US" sz="1500" dirty="0"/>
              <a:t>Colombia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58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EE47-7590-0046-A3C5-9C7F657BF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Tested Countries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45108-7E13-1043-8F21-94C9D1FD2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44589AFB-CCF5-D642-8A0D-290CF1EE7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6540"/>
            <a:ext cx="8229600" cy="4433282"/>
          </a:xfrm>
        </p:spPr>
      </p:pic>
    </p:spTree>
    <p:extLst>
      <p:ext uri="{BB962C8B-B14F-4D97-AF65-F5344CB8AC3E}">
        <p14:creationId xmlns:p14="http://schemas.microsoft.com/office/powerpoint/2010/main" val="1106992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A6217-D78C-9D49-BB79-4887E27FC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D65DE-09BA-6A48-8CFC-A19FA2032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64" y="1188824"/>
            <a:ext cx="8229600" cy="5568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Sentinel-2 – 100 epochs, 50 hours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BBCBB-CF80-5943-A282-54C14525E6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D1BB9-3BB0-C549-8569-FDF5AB777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" y="1889312"/>
            <a:ext cx="8991600" cy="1143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FBB643-890D-C046-97D4-31492F2CDBE9}"/>
              </a:ext>
            </a:extLst>
          </p:cNvPr>
          <p:cNvSpPr txBox="1">
            <a:spLocks/>
          </p:cNvSpPr>
          <p:nvPr/>
        </p:nvSpPr>
        <p:spPr>
          <a:xfrm>
            <a:off x="85164" y="2951452"/>
            <a:ext cx="8229600" cy="5568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Sentinel-1 + 2 – 8 epochs, 4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56A6F-D708-2448-AB53-75642D2AD2E6}"/>
              </a:ext>
            </a:extLst>
          </p:cNvPr>
          <p:cNvSpPr txBox="1"/>
          <p:nvPr/>
        </p:nvSpPr>
        <p:spPr>
          <a:xfrm>
            <a:off x="860611" y="5154706"/>
            <a:ext cx="692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2.2% increase in accuracy is a 14% reduction in the error frequency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C736E-4326-174A-BC67-FC1198C4B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7271"/>
            <a:ext cx="90678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3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5F505D-25BD-274E-8C2E-39DC78421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93" b="3555"/>
          <a:stretch/>
        </p:blipFill>
        <p:spPr>
          <a:xfrm>
            <a:off x="0" y="968198"/>
            <a:ext cx="4359832" cy="3269876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6B3098-73E4-5642-9B90-5E5BCBB0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68198"/>
            <a:ext cx="4484589" cy="3269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340563-BFE2-814F-83CB-625264CBE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219" y="4383291"/>
            <a:ext cx="3074149" cy="1908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84F2CD-2400-6D47-8D16-4B1A75B3F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09" y="4414329"/>
            <a:ext cx="3378196" cy="18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51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EB05-2D23-4D4F-8655-CE3D123F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24273-A6DD-114F-8493-103499A0F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81BB0361-9210-D949-93FA-4FEDCC263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79" y="2470750"/>
            <a:ext cx="8802442" cy="271981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3B7E9B-CC8E-A04B-8C60-C4EBB68BD957}"/>
              </a:ext>
            </a:extLst>
          </p:cNvPr>
          <p:cNvSpPr txBox="1"/>
          <p:nvPr/>
        </p:nvSpPr>
        <p:spPr>
          <a:xfrm>
            <a:off x="748145" y="1392382"/>
            <a:ext cx="60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700 -&gt; 2700 plots</a:t>
            </a:r>
          </a:p>
        </p:txBody>
      </p:sp>
    </p:spTree>
    <p:extLst>
      <p:ext uri="{BB962C8B-B14F-4D97-AF65-F5344CB8AC3E}">
        <p14:creationId xmlns:p14="http://schemas.microsoft.com/office/powerpoint/2010/main" val="2677484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D6DF-B2D4-1C4D-AF97-02771E48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computational efficiency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DA4501C-A885-ED45-9505-F494488B00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3011758"/>
              </p:ext>
            </p:extLst>
          </p:nvPr>
        </p:nvGraphicFramePr>
        <p:xfrm>
          <a:off x="457200" y="1600200"/>
          <a:ext cx="35052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07DF3-44ED-414F-86AE-632E900D1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694028-B3E3-B246-B652-42C3DC0ECDAA}"/>
              </a:ext>
            </a:extLst>
          </p:cNvPr>
          <p:cNvSpPr txBox="1"/>
          <p:nvPr/>
        </p:nvSpPr>
        <p:spPr>
          <a:xfrm>
            <a:off x="4862945" y="1776845"/>
            <a:ext cx="3823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reduction in data storage space (from 625 </a:t>
            </a:r>
            <a:r>
              <a:rPr lang="en-US" dirty="0" err="1"/>
              <a:t>gb</a:t>
            </a:r>
            <a:r>
              <a:rPr lang="en-US" dirty="0"/>
              <a:t>/1 </a:t>
            </a:r>
            <a:r>
              <a:rPr lang="en-US" dirty="0" err="1"/>
              <a:t>Mha</a:t>
            </a:r>
            <a:r>
              <a:rPr lang="en-US" dirty="0"/>
              <a:t> to 140), and complete migration of data I/O to the cloud</a:t>
            </a:r>
          </a:p>
        </p:txBody>
      </p:sp>
    </p:spTree>
    <p:extLst>
      <p:ext uri="{BB962C8B-B14F-4D97-AF65-F5344CB8AC3E}">
        <p14:creationId xmlns:p14="http://schemas.microsoft.com/office/powerpoint/2010/main" val="4111241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1617-6BCB-894D-958F-ABE4AD43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(Mean of users + producers)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4D24D-925A-AF44-A52A-5445E0F66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133165"/>
            <a:ext cx="8229600" cy="2992998"/>
          </a:xfrm>
        </p:spPr>
        <p:txBody>
          <a:bodyPr/>
          <a:lstStyle/>
          <a:p>
            <a:r>
              <a:rPr lang="en-US" b="1" dirty="0"/>
              <a:t>Overall: 79% -&gt; 84% </a:t>
            </a:r>
            <a:r>
              <a:rPr lang="en-US" b="1" dirty="0">
                <a:solidFill>
                  <a:srgbClr val="FF0000"/>
                </a:solidFill>
              </a:rPr>
              <a:t>-&gt; 87%</a:t>
            </a:r>
          </a:p>
          <a:p>
            <a:r>
              <a:rPr lang="en-US" b="1" dirty="0"/>
              <a:t>Latin America: ?% -&gt; 90%</a:t>
            </a:r>
          </a:p>
          <a:p>
            <a:r>
              <a:rPr lang="en-US" b="1" dirty="0"/>
              <a:t>East Africa: 79% -&gt; 85%</a:t>
            </a:r>
          </a:p>
          <a:p>
            <a:r>
              <a:rPr lang="en-US" b="1" dirty="0"/>
              <a:t>West Africa: ?% -&gt; 83%</a:t>
            </a:r>
          </a:p>
          <a:p>
            <a:r>
              <a:rPr lang="en-US" b="1" dirty="0"/>
              <a:t>India: ?% - &gt; 80%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32E42-A319-5A4A-9F60-9D8645A32F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06DEC-9FC8-524F-9556-9BAD9AC4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287"/>
            <a:ext cx="9144000" cy="23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90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73BB-775C-3E40-9995-5405579C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A7717-85F9-2046-B909-6B2B4422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Radar (sentinel 1)</a:t>
            </a:r>
          </a:p>
          <a:p>
            <a:pPr lvl="1"/>
            <a:r>
              <a:rPr lang="en-US" dirty="0"/>
              <a:t>Data downloaded and fused</a:t>
            </a:r>
          </a:p>
          <a:p>
            <a:pPr lvl="1"/>
            <a:r>
              <a:rPr lang="en-US" dirty="0"/>
              <a:t>Investigating effect on performance this week</a:t>
            </a:r>
          </a:p>
          <a:p>
            <a:r>
              <a:rPr lang="en-US" dirty="0"/>
              <a:t>Continent / region performance metrics</a:t>
            </a:r>
          </a:p>
          <a:p>
            <a:r>
              <a:rPr lang="en-US" dirty="0"/>
              <a:t>Parameter tuning</a:t>
            </a:r>
          </a:p>
          <a:p>
            <a:r>
              <a:rPr lang="en-US" dirty="0"/>
              <a:t>Cloud optimization</a:t>
            </a:r>
          </a:p>
          <a:p>
            <a:r>
              <a:rPr lang="en-US" dirty="0"/>
              <a:t>East Africa, West Africa, South America, LAC, India/Asia</a:t>
            </a:r>
          </a:p>
          <a:p>
            <a:r>
              <a:rPr lang="en-US" dirty="0"/>
              <a:t>~100 USD / 1 Million hectares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E4B27-C3DD-6E49-9C98-D2B2543CEE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57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6CC2E-6ECA-FB47-A714-73F54F3CB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BACA-B323-6C4A-A07F-519432DC5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F7D80-6461-8848-8A4F-605AD6EFC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C1A29-A887-1545-9303-AFCCB8CE2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724"/>
            <a:ext cx="9144000" cy="4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7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EB5F4-0FFA-C044-B06F-81A8DA07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A3619-2AF5-E34B-AAEF-493C931F6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CD554-5ED2-5543-8ECD-B5D77FC893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CBBDB-26D1-BF4D-88AD-1410AC25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058"/>
            <a:ext cx="9144000" cy="44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1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5D50E-1F31-DB49-A15F-EB4EFB73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834C-EE04-484A-A261-2088C6CC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94C75-76B7-C34E-9FAD-40126CC8BA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49814-87A2-A243-ACA1-F59297656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387"/>
            <a:ext cx="9144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37480"/>
      </p:ext>
    </p:extLst>
  </p:cSld>
  <p:clrMapOvr>
    <a:masterClrMapping/>
  </p:clrMapOvr>
</p:sld>
</file>

<file path=ppt/theme/theme1.xml><?xml version="1.0" encoding="utf-8"?>
<a:theme xmlns:a="http://schemas.openxmlformats.org/drawingml/2006/main" name="WRI-te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222</Words>
  <Application>Microsoft Macintosh PowerPoint</Application>
  <PresentationFormat>On-screen Show (4:3)</PresentationFormat>
  <Paragraphs>59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Georgia</vt:lpstr>
      <vt:lpstr>WRI-temp</vt:lpstr>
      <vt:lpstr>Updates on RestorationMapper</vt:lpstr>
      <vt:lpstr>Tested Countries</vt:lpstr>
      <vt:lpstr>Source Data</vt:lpstr>
      <vt:lpstr>Data and computational efficiency</vt:lpstr>
      <vt:lpstr>Accuracy (Mean of users + producers)</vt:lpstr>
      <vt:lpstr>Next steps</vt:lpstr>
      <vt:lpstr>DRC</vt:lpstr>
      <vt:lpstr>PowerPoint Presentation</vt:lpstr>
      <vt:lpstr>Malawi</vt:lpstr>
      <vt:lpstr>MALAWI</vt:lpstr>
      <vt:lpstr>MALAWI</vt:lpstr>
      <vt:lpstr>MALAWI</vt:lpstr>
      <vt:lpstr>MALAWI</vt:lpstr>
      <vt:lpstr>El SALVADOR</vt:lpstr>
      <vt:lpstr>EL SALVADOR</vt:lpstr>
      <vt:lpstr>El SALVADOR</vt:lpstr>
      <vt:lpstr>EL SALVADOR</vt:lpstr>
      <vt:lpstr>EL SALVADOR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RestorationMapper</dc:title>
  <dc:creator>John Brandt</dc:creator>
  <cp:lastModifiedBy>John Brandt</cp:lastModifiedBy>
  <cp:revision>4</cp:revision>
  <dcterms:created xsi:type="dcterms:W3CDTF">2020-02-06T15:23:32Z</dcterms:created>
  <dcterms:modified xsi:type="dcterms:W3CDTF">2020-02-06T17:54:43Z</dcterms:modified>
</cp:coreProperties>
</file>